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71" r:id="rId2"/>
    <p:sldId id="257" r:id="rId3"/>
    <p:sldId id="270" r:id="rId4"/>
    <p:sldId id="275" r:id="rId5"/>
    <p:sldId id="313" r:id="rId6"/>
    <p:sldId id="258" r:id="rId7"/>
    <p:sldId id="272" r:id="rId8"/>
    <p:sldId id="311" r:id="rId9"/>
    <p:sldId id="286" r:id="rId10"/>
    <p:sldId id="307" r:id="rId11"/>
    <p:sldId id="312" r:id="rId12"/>
    <p:sldId id="274" r:id="rId13"/>
    <p:sldId id="287" r:id="rId14"/>
    <p:sldId id="269" r:id="rId15"/>
    <p:sldId id="310" r:id="rId16"/>
    <p:sldId id="302" r:id="rId17"/>
    <p:sldId id="263" r:id="rId18"/>
    <p:sldId id="276" r:id="rId19"/>
    <p:sldId id="277" r:id="rId20"/>
    <p:sldId id="289" r:id="rId21"/>
    <p:sldId id="278" r:id="rId22"/>
    <p:sldId id="303" r:id="rId23"/>
    <p:sldId id="264" r:id="rId24"/>
    <p:sldId id="309" r:id="rId25"/>
    <p:sldId id="266" r:id="rId26"/>
    <p:sldId id="308" r:id="rId27"/>
    <p:sldId id="26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889" autoAdjust="0"/>
    <p:restoredTop sz="86333" autoAdjust="0"/>
  </p:normalViewPr>
  <p:slideViewPr>
    <p:cSldViewPr snapToGrid="0" snapToObjects="1">
      <p:cViewPr varScale="1">
        <p:scale>
          <a:sx n="58" d="100"/>
          <a:sy n="58" d="100"/>
        </p:scale>
        <p:origin x="82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BC703-70FC-451A-9336-1F62B233A3E0}" type="datetimeFigureOut">
              <a:rPr lang="en-GB" smtClean="0"/>
              <a:t>02/02/2026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FD5C8-D60C-45B4-9FF4-7B0FF0542A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549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FD5C8-D60C-45B4-9FF4-7B0FF0542A5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583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en.wikipedia.org/wiki/File:Edgar_Douglas_Adrian_nobel.jpg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576072" y="1359345"/>
            <a:ext cx="7424928" cy="1632204"/>
          </a:xfrm>
        </p:spPr>
        <p:txBody>
          <a:bodyPr>
            <a:normAutofit/>
          </a:bodyPr>
          <a:lstStyle/>
          <a:p>
            <a:r>
              <a:rPr lang="sv-SE" i="1" dirty="0">
                <a:solidFill>
                  <a:srgbClr val="7030A0"/>
                </a:solidFill>
              </a:rPr>
              <a:t>EEG och Klinisk Neurofysiologi</a:t>
            </a:r>
            <a:br>
              <a:rPr lang="sv-SE" i="1" dirty="0">
                <a:solidFill>
                  <a:srgbClr val="7030A0"/>
                </a:solidFill>
              </a:rPr>
            </a:br>
            <a:r>
              <a:rPr lang="sv-SE" i="1" dirty="0">
                <a:solidFill>
                  <a:schemeClr val="accent2"/>
                </a:solidFill>
              </a:rPr>
              <a:t>Hur det hela började…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8328089-4FE8-BA12-6180-A4EC2023D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3558778"/>
            <a:ext cx="7658100" cy="1961911"/>
          </a:xfrm>
        </p:spPr>
        <p:txBody>
          <a:bodyPr>
            <a:normAutofit fontScale="62500" lnSpcReduction="20000"/>
          </a:bodyPr>
          <a:lstStyle/>
          <a:p>
            <a:endParaRPr lang="en-GB" dirty="0"/>
          </a:p>
          <a:p>
            <a:r>
              <a:rPr lang="en-GB" sz="5100" dirty="0">
                <a:solidFill>
                  <a:srgbClr val="FF0000"/>
                </a:solidFill>
              </a:rPr>
              <a:t>Eva Svanborg</a:t>
            </a:r>
          </a:p>
          <a:p>
            <a:r>
              <a:rPr lang="en-GB" sz="3000" dirty="0" err="1"/>
              <a:t>Neurofysiologiska</a:t>
            </a:r>
            <a:r>
              <a:rPr lang="en-GB" sz="3000" dirty="0"/>
              <a:t> </a:t>
            </a:r>
            <a:r>
              <a:rPr lang="en-GB" sz="3000" dirty="0" err="1"/>
              <a:t>kliniken</a:t>
            </a:r>
            <a:r>
              <a:rPr lang="en-GB" sz="3000" dirty="0"/>
              <a:t> Linköping</a:t>
            </a:r>
          </a:p>
          <a:p>
            <a:endParaRPr lang="en-GB" sz="3000" dirty="0"/>
          </a:p>
          <a:p>
            <a:r>
              <a:rPr lang="en-GB" sz="3000" dirty="0" err="1"/>
              <a:t>f.d.</a:t>
            </a:r>
            <a:r>
              <a:rPr lang="en-GB" sz="3000" dirty="0"/>
              <a:t> </a:t>
            </a:r>
            <a:r>
              <a:rPr lang="en-GB" sz="3000" dirty="0" err="1"/>
              <a:t>fysiologiska</a:t>
            </a:r>
            <a:r>
              <a:rPr lang="en-GB" sz="3000" dirty="0"/>
              <a:t> Inst KI, </a:t>
            </a:r>
            <a:r>
              <a:rPr lang="en-GB" sz="3000" dirty="0" err="1"/>
              <a:t>Neurofysiologiska</a:t>
            </a:r>
            <a:r>
              <a:rPr lang="en-GB" sz="3000" dirty="0"/>
              <a:t> </a:t>
            </a:r>
            <a:r>
              <a:rPr lang="en-GB" sz="3000" dirty="0" err="1"/>
              <a:t>klin</a:t>
            </a:r>
            <a:r>
              <a:rPr lang="en-GB" sz="3000" dirty="0"/>
              <a:t>. KS, </a:t>
            </a:r>
            <a:r>
              <a:rPr lang="en-GB" sz="3000" dirty="0" err="1"/>
              <a:t>Neurofysiologiska</a:t>
            </a:r>
            <a:r>
              <a:rPr lang="en-GB" sz="3000" dirty="0"/>
              <a:t> </a:t>
            </a:r>
            <a:r>
              <a:rPr lang="en-GB" sz="3000" dirty="0" err="1"/>
              <a:t>kliniken</a:t>
            </a:r>
            <a:r>
              <a:rPr lang="en-GB" sz="3000" dirty="0"/>
              <a:t> SöS, etc.</a:t>
            </a:r>
          </a:p>
        </p:txBody>
      </p:sp>
    </p:spTree>
    <p:extLst>
      <p:ext uri="{BB962C8B-B14F-4D97-AF65-F5344CB8AC3E}">
        <p14:creationId xmlns:p14="http://schemas.microsoft.com/office/powerpoint/2010/main" val="4268763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klädsel, person, Människoansikte, person">
            <a:extLst>
              <a:ext uri="{FF2B5EF4-FFF2-40B4-BE49-F238E27FC236}">
                <a16:creationId xmlns:a16="http://schemas.microsoft.com/office/drawing/2014/main" id="{D8CDC918-17E0-2393-6BD2-57277CB41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55" y="174746"/>
            <a:ext cx="7097940" cy="5514276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9963D2C4-DCB3-1157-1C37-186CDABE54AC}"/>
              </a:ext>
            </a:extLst>
          </p:cNvPr>
          <p:cNvSpPr txBox="1"/>
          <p:nvPr/>
        </p:nvSpPr>
        <p:spPr>
          <a:xfrm>
            <a:off x="1134737" y="6136395"/>
            <a:ext cx="595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Carl Rudolf Skoglund och Carl Gustaf Bernhard</a:t>
            </a:r>
          </a:p>
        </p:txBody>
      </p:sp>
    </p:spTree>
    <p:extLst>
      <p:ext uri="{BB962C8B-B14F-4D97-AF65-F5344CB8AC3E}">
        <p14:creationId xmlns:p14="http://schemas.microsoft.com/office/powerpoint/2010/main" val="3564845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komode från Löfsko, 1950. Foto Kerstin Bernhard, Nordiska museet ...">
            <a:extLst>
              <a:ext uri="{FF2B5EF4-FFF2-40B4-BE49-F238E27FC236}">
                <a16:creationId xmlns:a16="http://schemas.microsoft.com/office/drawing/2014/main" id="{A3077B37-9D0E-C9F3-7DAA-C90FC78D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16" y="1730968"/>
            <a:ext cx="710565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63838F6-A4F5-E074-FB2E-796082461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Carl Gustaf Bernhard</a:t>
            </a:r>
            <a:br>
              <a:rPr lang="en-GB" dirty="0"/>
            </a:br>
            <a:r>
              <a:rPr lang="en-GB" sz="3100" dirty="0"/>
              <a:t>1910 - 2001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9399E08-FC07-6C3B-8955-14F373955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505" y="1600200"/>
            <a:ext cx="8494005" cy="4822634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9646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:\Bilder\SFKNF\EEG KLB 1939.jpg">
            <a:extLst>
              <a:ext uri="{FF2B5EF4-FFF2-40B4-BE49-F238E27FC236}">
                <a16:creationId xmlns:a16="http://schemas.microsoft.com/office/drawing/2014/main" id="{09A99D02-4F1A-0354-AA3E-E4B245D3A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41989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N:\Bilder\SFKNF\EEG KLB 1939b.jpg">
            <a:extLst>
              <a:ext uri="{FF2B5EF4-FFF2-40B4-BE49-F238E27FC236}">
                <a16:creationId xmlns:a16="http://schemas.microsoft.com/office/drawing/2014/main" id="{138A45A3-3561-70EE-20DF-9421B1D44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49275"/>
            <a:ext cx="3960813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524000" y="152400"/>
            <a:ext cx="128016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i="1" dirty="0"/>
              <a:t>TRAVAIL DE LA CLINIQUE DE PEDIATRIE, </a:t>
            </a:r>
          </a:p>
          <a:p>
            <a:r>
              <a:rPr lang="fr-FR" sz="1400" b="1" i="1" dirty="0"/>
              <a:t>KRONPRINSESSAN </a:t>
            </a:r>
            <a:r>
              <a:rPr lang="sv-SE" sz="1400" b="1" i="1" dirty="0"/>
              <a:t>LOVISAS VÅRDANSTALT, STOCKHOLM.</a:t>
            </a:r>
          </a:p>
          <a:p>
            <a:r>
              <a:rPr lang="sv-SE" sz="1400" b="1" i="1" dirty="0"/>
              <a:t>CHEF: PROF. A. LICHTENSTEIN.</a:t>
            </a:r>
          </a:p>
          <a:p>
            <a:endParaRPr lang="sv-SE" sz="1400" dirty="0"/>
          </a:p>
          <a:p>
            <a:r>
              <a:rPr lang="sv-SE" sz="1400" dirty="0"/>
              <a:t>RECHERCHES SUR LA FREQUENCE ALPHA DE L’ELECTRO-ENCEPHALOGRAMME CHEZ L’ENFANT </a:t>
            </a:r>
          </a:p>
          <a:p>
            <a:r>
              <a:rPr lang="sv-SE" sz="1400" dirty="0"/>
              <a:t>PAR</a:t>
            </a:r>
          </a:p>
          <a:p>
            <a:r>
              <a:rPr lang="sv-SE" sz="1400" b="1" dirty="0"/>
              <a:t>CARL GUSTAF BERNHARD et CARL RUDOLF SKOGLUND</a:t>
            </a:r>
          </a:p>
          <a:p>
            <a:r>
              <a:rPr lang="sv-SE" sz="1400" b="1" dirty="0"/>
              <a:t>Stockholm</a:t>
            </a:r>
          </a:p>
          <a:p>
            <a:endParaRPr lang="sv-SE" sz="1400" b="1" dirty="0"/>
          </a:p>
          <a:p>
            <a:r>
              <a:rPr lang="fr-FR" sz="1400" dirty="0"/>
              <a:t>L’</a:t>
            </a:r>
            <a:r>
              <a:rPr lang="fr-FR" sz="1400" dirty="0" err="1"/>
              <a:t>anné</a:t>
            </a:r>
            <a:r>
              <a:rPr lang="fr-FR" sz="1400" dirty="0"/>
              <a:t> </a:t>
            </a:r>
            <a:r>
              <a:rPr lang="fr-FR" sz="1400" dirty="0" err="1"/>
              <a:t>derniere</a:t>
            </a:r>
            <a:r>
              <a:rPr lang="fr-FR" sz="1400" dirty="0"/>
              <a:t>, dans un discours sur ,The </a:t>
            </a:r>
            <a:r>
              <a:rPr lang="fr-FR" sz="1400" dirty="0" err="1"/>
              <a:t>Brain</a:t>
            </a:r>
            <a:r>
              <a:rPr lang="fr-FR" sz="1400" dirty="0"/>
              <a:t> and the</a:t>
            </a:r>
          </a:p>
          <a:p>
            <a:r>
              <a:rPr lang="fr-FR" sz="1400" dirty="0" err="1"/>
              <a:t>Mind</a:t>
            </a:r>
            <a:r>
              <a:rPr lang="fr-FR" sz="1400" dirty="0"/>
              <a:t>´, le physiologiste anglais Adrian a </a:t>
            </a:r>
            <a:r>
              <a:rPr lang="fr-FR" sz="1400" dirty="0" err="1"/>
              <a:t>soulipé</a:t>
            </a:r>
            <a:r>
              <a:rPr lang="fr-FR" sz="1400" dirty="0"/>
              <a:t> la coordination</a:t>
            </a:r>
          </a:p>
          <a:p>
            <a:r>
              <a:rPr lang="fr-FR" sz="1400" dirty="0"/>
              <a:t>fonctionnelle existant entre les différentes parties du cerveau,</a:t>
            </a:r>
          </a:p>
          <a:p>
            <a:r>
              <a:rPr lang="fr-FR" sz="1400" dirty="0"/>
              <a:t>en même temps qu’il esquissait les aspects de cette activité</a:t>
            </a:r>
            <a:r>
              <a:rPr lang="sv-SE" sz="1400" b="1" dirty="0"/>
              <a:t> </a:t>
            </a:r>
            <a:endParaRPr lang="fr-FR" sz="1400" dirty="0"/>
          </a:p>
          <a:p>
            <a:r>
              <a:rPr lang="fr-FR" sz="1400" dirty="0"/>
              <a:t>intégrante cérébrale qui devraient se trouver au tout premier</a:t>
            </a:r>
          </a:p>
          <a:p>
            <a:r>
              <a:rPr lang="fr-FR" sz="1400" dirty="0"/>
              <a:t>plan des recherches physiologiques. Parmi les Études que propose</a:t>
            </a:r>
          </a:p>
          <a:p>
            <a:r>
              <a:rPr lang="fr-FR" sz="1400" dirty="0"/>
              <a:t>Adrian </a:t>
            </a:r>
            <a:r>
              <a:rPr lang="fr-FR" sz="1400" b="1" dirty="0"/>
              <a:t>(1) </a:t>
            </a:r>
            <a:r>
              <a:rPr lang="fr-FR" sz="1400" dirty="0"/>
              <a:t>dans ce domaine, il suggère l’exploration des</a:t>
            </a:r>
          </a:p>
          <a:p>
            <a:r>
              <a:rPr lang="fr-FR" sz="1400" dirty="0"/>
              <a:t>rections d’adaptation de différents animaux, les </a:t>
            </a:r>
            <a:r>
              <a:rPr lang="fr-FR" sz="1400" dirty="0" err="1"/>
              <a:t>methodes</a:t>
            </a:r>
            <a:r>
              <a:rPr lang="fr-FR" sz="1400" dirty="0"/>
              <a:t> d’u</a:t>
            </a:r>
          </a:p>
          <a:p>
            <a:r>
              <a:rPr lang="fr-FR" sz="1400" dirty="0"/>
              <a:t>preuve pharmacologiques et biochimiques, les essais d’</a:t>
            </a:r>
            <a:r>
              <a:rPr lang="fr-FR" sz="1400" dirty="0" err="1"/>
              <a:t>extirpatiou</a:t>
            </a:r>
            <a:endParaRPr lang="fr-FR" sz="1400" dirty="0"/>
          </a:p>
          <a:p>
            <a:r>
              <a:rPr lang="fr-FR" sz="1400" dirty="0"/>
              <a:t>et les Études des </a:t>
            </a:r>
            <a:r>
              <a:rPr lang="fr-FR" sz="1400" dirty="0" err="1"/>
              <a:t>phenomhes</a:t>
            </a:r>
            <a:r>
              <a:rPr lang="fr-FR" sz="1400" dirty="0"/>
              <a:t> </a:t>
            </a:r>
            <a:r>
              <a:rPr lang="fr-FR" sz="1400" dirty="0" err="1"/>
              <a:t>electriques</a:t>
            </a:r>
            <a:r>
              <a:rPr lang="fr-FR" sz="1400" dirty="0"/>
              <a:t> qui accompagnent</a:t>
            </a:r>
          </a:p>
          <a:p>
            <a:r>
              <a:rPr lang="fr-FR" sz="1400" dirty="0"/>
              <a:t>1’activite des cellules du cerveau.</a:t>
            </a:r>
          </a:p>
          <a:p>
            <a:r>
              <a:rPr lang="fr-FR" sz="1400" dirty="0"/>
              <a:t>Après les observations initiales de Berger (2) en 1929, les</a:t>
            </a:r>
          </a:p>
          <a:p>
            <a:r>
              <a:rPr lang="fr-FR" sz="1400" dirty="0"/>
              <a:t>manifestations Electro-physiologiques du cerveau ont </a:t>
            </a:r>
            <a:r>
              <a:rPr lang="fr-FR" sz="1400" b="1" dirty="0"/>
              <a:t> </a:t>
            </a:r>
            <a:r>
              <a:rPr lang="fr-FR" sz="1400" dirty="0"/>
              <a:t>abords</a:t>
            </a:r>
          </a:p>
          <a:p>
            <a:r>
              <a:rPr lang="fr-FR" sz="1400" dirty="0"/>
              <a:t>sous un grand nombre d’aspects. Ainsi, 1’Ctude de 1’ClectroencBphalogramme</a:t>
            </a:r>
          </a:p>
          <a:p>
            <a:r>
              <a:rPr lang="fr-FR" sz="1400" dirty="0"/>
              <a:t>a Ct6 poursuivie chez l’homme et chez des</a:t>
            </a:r>
          </a:p>
          <a:p>
            <a:r>
              <a:rPr lang="fr-FR" sz="1400" dirty="0"/>
              <a:t>animaux sous</a:t>
            </a:r>
            <a:r>
              <a:rPr lang="fr-FR" sz="1400" b="1" dirty="0"/>
              <a:t> </a:t>
            </a:r>
            <a:r>
              <a:rPr lang="fr-FR" sz="1400" dirty="0"/>
              <a:t>des conditions </a:t>
            </a:r>
            <a:r>
              <a:rPr lang="fr-FR" sz="1400" dirty="0" err="1"/>
              <a:t>exfirimentales</a:t>
            </a:r>
            <a:r>
              <a:rPr lang="fr-FR" sz="1400" dirty="0"/>
              <a:t> </a:t>
            </a:r>
            <a:r>
              <a:rPr lang="fr-FR" sz="1400" dirty="0" err="1"/>
              <a:t>differentes</a:t>
            </a:r>
            <a:r>
              <a:rPr lang="fr-FR" sz="1400" dirty="0"/>
              <a:t>, soit</a:t>
            </a:r>
          </a:p>
          <a:p>
            <a:r>
              <a:rPr lang="fr-FR" sz="1400" dirty="0"/>
              <a:t>par l’</a:t>
            </a:r>
            <a:r>
              <a:rPr lang="fr-FR" sz="1400" dirty="0" err="1"/>
              <a:t>intermkdiaire</a:t>
            </a:r>
            <a:r>
              <a:rPr lang="fr-FR" sz="1400" dirty="0"/>
              <a:t> d’</a:t>
            </a:r>
            <a:r>
              <a:rPr lang="fr-FR" sz="1400" dirty="0" err="1"/>
              <a:t>blectrodes</a:t>
            </a:r>
            <a:r>
              <a:rPr lang="fr-FR" sz="1400" dirty="0"/>
              <a:t> </a:t>
            </a:r>
            <a:r>
              <a:rPr lang="fr-FR" sz="1400" dirty="0" err="1"/>
              <a:t>placks</a:t>
            </a:r>
            <a:r>
              <a:rPr lang="fr-FR" sz="1400" dirty="0"/>
              <a:t> dans la substance </a:t>
            </a:r>
            <a:r>
              <a:rPr lang="fr-FR" sz="1400" dirty="0" err="1"/>
              <a:t>cere</a:t>
            </a:r>
            <a:r>
              <a:rPr lang="fr-FR" sz="1400" dirty="0"/>
              <a:t>-</a:t>
            </a:r>
          </a:p>
          <a:p>
            <a:r>
              <a:rPr lang="fr-FR" sz="1400" dirty="0" err="1"/>
              <a:t>brale</a:t>
            </a:r>
            <a:r>
              <a:rPr lang="fr-FR" sz="1400" dirty="0"/>
              <a:t> mise nu, soit par des </a:t>
            </a:r>
            <a:r>
              <a:rPr lang="fr-FR" sz="1400" dirty="0" err="1"/>
              <a:t>electrodes</a:t>
            </a:r>
            <a:r>
              <a:rPr lang="fr-FR" sz="1400" dirty="0"/>
              <a:t> au contact de la</a:t>
            </a:r>
          </a:p>
          <a:p>
            <a:r>
              <a:rPr lang="sv-SE" sz="1400" dirty="0" err="1"/>
              <a:t>peau</a:t>
            </a:r>
            <a:r>
              <a:rPr lang="sv-SE" sz="1400" dirty="0"/>
              <a:t> du </a:t>
            </a:r>
            <a:r>
              <a:rPr lang="sv-SE" sz="1400" dirty="0" err="1"/>
              <a:t>cdne</a:t>
            </a:r>
            <a:r>
              <a:rPr lang="sv-SE" sz="1400" dirty="0"/>
              <a:t>.</a:t>
            </a:r>
          </a:p>
          <a:p>
            <a:r>
              <a:rPr lang="fr-FR" sz="1400" dirty="0"/>
              <a:t> </a:t>
            </a:r>
            <a:endParaRPr lang="sv-SE" sz="1400" dirty="0"/>
          </a:p>
        </p:txBody>
      </p:sp>
      <p:sp>
        <p:nvSpPr>
          <p:cNvPr id="4" name="Rektangel 3"/>
          <p:cNvSpPr/>
          <p:nvPr/>
        </p:nvSpPr>
        <p:spPr>
          <a:xfrm>
            <a:off x="5943600" y="228600"/>
            <a:ext cx="3200400" cy="646331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sv-SE" b="1" dirty="0"/>
              <a:t>Acta </a:t>
            </a:r>
            <a:r>
              <a:rPr lang="sv-SE" b="1" dirty="0" err="1"/>
              <a:t>Psychiatrica</a:t>
            </a:r>
            <a:r>
              <a:rPr lang="sv-SE" b="1" dirty="0"/>
              <a:t> </a:t>
            </a:r>
            <a:r>
              <a:rPr lang="sv-SE" b="1" dirty="0" err="1"/>
              <a:t>Scandinavica</a:t>
            </a:r>
            <a:endParaRPr lang="sv-SE" b="1" dirty="0"/>
          </a:p>
          <a:p>
            <a:r>
              <a:rPr lang="sv-SE" dirty="0"/>
              <a:t>1939</a:t>
            </a:r>
          </a:p>
        </p:txBody>
      </p:sp>
    </p:spTree>
    <p:extLst>
      <p:ext uri="{BB962C8B-B14F-4D97-AF65-F5344CB8AC3E}">
        <p14:creationId xmlns:p14="http://schemas.microsoft.com/office/powerpoint/2010/main" val="2817079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:\Bilder\SFKNF\CGB CRS pek 1939a.jpg">
            <a:extLst>
              <a:ext uri="{FF2B5EF4-FFF2-40B4-BE49-F238E27FC236}">
                <a16:creationId xmlns:a16="http://schemas.microsoft.com/office/drawing/2014/main" id="{537AE4BF-B710-BA2F-D865-CBD18F8CC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8913"/>
            <a:ext cx="422592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N:\Bilder\SFKNF\CGB CRS pek 1939b.jpg">
            <a:extLst>
              <a:ext uri="{FF2B5EF4-FFF2-40B4-BE49-F238E27FC236}">
                <a16:creationId xmlns:a16="http://schemas.microsoft.com/office/drawing/2014/main" id="{0859B3C0-AECA-A6F5-F165-47E53984E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765175"/>
            <a:ext cx="3402013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FE5193-D492-1404-C4EB-788CF86F9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35586"/>
          </a:xfrm>
        </p:spPr>
        <p:txBody>
          <a:bodyPr>
            <a:normAutofit/>
          </a:bodyPr>
          <a:lstStyle/>
          <a:p>
            <a:r>
              <a:rPr lang="en-GB" dirty="0"/>
              <a:t>Carl Rudolf i </a:t>
            </a:r>
            <a:r>
              <a:rPr lang="en-GB" dirty="0" err="1"/>
              <a:t>labbet</a:t>
            </a:r>
            <a:r>
              <a:rPr lang="en-GB" dirty="0"/>
              <a:t> på KI</a:t>
            </a:r>
          </a:p>
        </p:txBody>
      </p:sp>
      <p:pic>
        <p:nvPicPr>
          <p:cNvPr id="5" name="Platshållare för innehåll 4" descr="En bild som visar inomhus, svart och vit, vägg, möbler&#10;&#10;AI-genererat innehåll kan vara felaktigt.">
            <a:extLst>
              <a:ext uri="{FF2B5EF4-FFF2-40B4-BE49-F238E27FC236}">
                <a16:creationId xmlns:a16="http://schemas.microsoft.com/office/drawing/2014/main" id="{D5BE9BA5-4D4A-3005-35D9-AFB2D02DA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771" y="949080"/>
            <a:ext cx="8771959" cy="5815277"/>
          </a:xfrm>
        </p:spPr>
      </p:pic>
    </p:spTree>
    <p:extLst>
      <p:ext uri="{BB962C8B-B14F-4D97-AF65-F5344CB8AC3E}">
        <p14:creationId xmlns:p14="http://schemas.microsoft.com/office/powerpoint/2010/main" val="2027058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43219"/>
            <a:ext cx="9194804" cy="6181381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3" name="textruta 2"/>
          <p:cNvSpPr txBox="1"/>
          <p:nvPr/>
        </p:nvSpPr>
        <p:spPr>
          <a:xfrm>
            <a:off x="561975" y="6212443"/>
            <a:ext cx="4467826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sv-SE" sz="2400" dirty="0"/>
              <a:t>Skylt på dörren till Carl Rudolfs </a:t>
            </a:r>
            <a:r>
              <a:rPr lang="sv-SE" sz="2400" dirty="0" err="1"/>
              <a:t>lab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204707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8458" y="341523"/>
            <a:ext cx="4417764" cy="649995"/>
          </a:xfrm>
          <a:ln>
            <a:solidFill>
              <a:schemeClr val="accent1"/>
            </a:solidFill>
          </a:ln>
        </p:spPr>
        <p:txBody>
          <a:bodyPr anchor="b">
            <a:normAutofit/>
          </a:bodyPr>
          <a:lstStyle/>
          <a:p>
            <a:r>
              <a:rPr lang="sv-SE" sz="2800" dirty="0"/>
              <a:t>CR Skoglunds betydelse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440" y="1123721"/>
            <a:ext cx="7667738" cy="4857588"/>
          </a:xfrm>
        </p:spPr>
        <p:txBody>
          <a:bodyPr anchor="t">
            <a:normAutofit/>
          </a:bodyPr>
          <a:lstStyle/>
          <a:p>
            <a:endParaRPr lang="sv-SE" sz="1700" dirty="0"/>
          </a:p>
          <a:p>
            <a:r>
              <a:rPr lang="sv-SE" sz="2400" dirty="0"/>
              <a:t>Grundläggande neurofysiologisk forskning – brygga från Cambridge</a:t>
            </a:r>
          </a:p>
          <a:p>
            <a:r>
              <a:rPr lang="sv-SE" sz="2400" dirty="0"/>
              <a:t>Grundade det Neurofysiologiska Nobelinstitutet på KI tillsammans med CG Bernhard</a:t>
            </a:r>
          </a:p>
          <a:p>
            <a:r>
              <a:rPr lang="sv-SE" sz="2400" dirty="0"/>
              <a:t>Stärkte EEG:s vetenskapliga grund</a:t>
            </a:r>
          </a:p>
          <a:p>
            <a:r>
              <a:rPr lang="sv-SE" sz="2400" dirty="0"/>
              <a:t>Handledde 8 disputerade doktorander, varav 7 blev kliniker inom </a:t>
            </a:r>
            <a:r>
              <a:rPr lang="sv-SE" sz="2400" dirty="0" err="1"/>
              <a:t>neuro</a:t>
            </a:r>
            <a:r>
              <a:rPr lang="sv-SE" sz="2400" dirty="0"/>
              <a:t>-området,</a:t>
            </a:r>
          </a:p>
          <a:p>
            <a:r>
              <a:rPr lang="sv-SE" sz="2400" dirty="0"/>
              <a:t>..och varav 4 blev kliniska neurofysiologer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6737718"/>
            <a:ext cx="9155399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C27784-2E06-D2E7-7093-A093BF5DE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Evert Knutson 1964</a:t>
            </a:r>
          </a:p>
        </p:txBody>
      </p:sp>
      <p:pic>
        <p:nvPicPr>
          <p:cNvPr id="5" name="Platshållare för innehåll 4" descr="En bild som visar text, Människoansikte, person, person&#10;&#10;AI-genererat innehåll kan vara felaktigt.">
            <a:extLst>
              <a:ext uri="{FF2B5EF4-FFF2-40B4-BE49-F238E27FC236}">
                <a16:creationId xmlns:a16="http://schemas.microsoft.com/office/drawing/2014/main" id="{B636A4B2-59A2-D28D-2717-B84E26271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983" y="1364400"/>
            <a:ext cx="7020361" cy="5024526"/>
          </a:xfrm>
        </p:spPr>
      </p:pic>
    </p:spTree>
    <p:extLst>
      <p:ext uri="{BB962C8B-B14F-4D97-AF65-F5344CB8AC3E}">
        <p14:creationId xmlns:p14="http://schemas.microsoft.com/office/powerpoint/2010/main" val="1615764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98B79C-2EE0-2764-58D9-6EC0895E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Bengt Yngve Nilsson 1969</a:t>
            </a:r>
          </a:p>
        </p:txBody>
      </p:sp>
      <p:pic>
        <p:nvPicPr>
          <p:cNvPr id="5" name="Platshållare för innehåll 4" descr="En bild som visar person, Människoansikte, text, person&#10;&#10;AI-genererat innehåll kan vara felaktigt.">
            <a:extLst>
              <a:ext uri="{FF2B5EF4-FFF2-40B4-BE49-F238E27FC236}">
                <a16:creationId xmlns:a16="http://schemas.microsoft.com/office/drawing/2014/main" id="{0323E82B-2CCD-499E-B54E-81DB1D851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4224" y="1600200"/>
            <a:ext cx="6315551" cy="4525963"/>
          </a:xfrm>
        </p:spPr>
      </p:pic>
    </p:spTree>
    <p:extLst>
      <p:ext uri="{BB962C8B-B14F-4D97-AF65-F5344CB8AC3E}">
        <p14:creationId xmlns:p14="http://schemas.microsoft.com/office/powerpoint/2010/main" val="746591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sv-SE" sz="4700"/>
              <a:t>Hans Berger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sX0" fmla="*/ 0 w 2606040"/>
              <a:gd name="csY0" fmla="*/ 0 h 18288"/>
              <a:gd name="csX1" fmla="*/ 625450 w 2606040"/>
              <a:gd name="csY1" fmla="*/ 0 h 18288"/>
              <a:gd name="csX2" fmla="*/ 1224839 w 2606040"/>
              <a:gd name="csY2" fmla="*/ 0 h 18288"/>
              <a:gd name="csX3" fmla="*/ 1824228 w 2606040"/>
              <a:gd name="csY3" fmla="*/ 0 h 18288"/>
              <a:gd name="csX4" fmla="*/ 2606040 w 2606040"/>
              <a:gd name="csY4" fmla="*/ 0 h 18288"/>
              <a:gd name="csX5" fmla="*/ 2606040 w 2606040"/>
              <a:gd name="csY5" fmla="*/ 18288 h 18288"/>
              <a:gd name="csX6" fmla="*/ 1902409 w 2606040"/>
              <a:gd name="csY6" fmla="*/ 18288 h 18288"/>
              <a:gd name="csX7" fmla="*/ 1276960 w 2606040"/>
              <a:gd name="csY7" fmla="*/ 18288 h 18288"/>
              <a:gd name="csX8" fmla="*/ 677570 w 2606040"/>
              <a:gd name="csY8" fmla="*/ 18288 h 18288"/>
              <a:gd name="csX9" fmla="*/ 0 w 2606040"/>
              <a:gd name="csY9" fmla="*/ 18288 h 18288"/>
              <a:gd name="csX10" fmla="*/ 0 w 2606040"/>
              <a:gd name="csY10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r>
              <a:rPr lang="sv-SE" sz="2800" dirty="0"/>
              <a:t>1924: Första EEG-registreringen på människa i Jena,</a:t>
            </a:r>
          </a:p>
          <a:p>
            <a:pPr marL="0" indent="0">
              <a:buNone/>
            </a:pPr>
            <a:r>
              <a:rPr lang="sv-SE" sz="2800" dirty="0"/>
              <a:t>     Tyskland</a:t>
            </a:r>
          </a:p>
          <a:p>
            <a:r>
              <a:rPr lang="sv-SE" sz="2800" dirty="0"/>
              <a:t>Publicerade fynd 1929</a:t>
            </a:r>
          </a:p>
        </p:txBody>
      </p:sp>
      <p:pic>
        <p:nvPicPr>
          <p:cNvPr id="5" name="Bildobjekt 4" descr="En bild som visar person, Människoansikte, klädsel, bord&#10;&#10;AI-genererat innehåll kan vara felaktigt.">
            <a:extLst>
              <a:ext uri="{FF2B5EF4-FFF2-40B4-BE49-F238E27FC236}">
                <a16:creationId xmlns:a16="http://schemas.microsoft.com/office/drawing/2014/main" id="{1ED6688F-044D-462F-3AA6-CD4D74298C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295" r="17670"/>
          <a:stretch>
            <a:fillRect/>
          </a:stretch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3352800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llips 2"/>
          <p:cNvSpPr/>
          <p:nvPr/>
        </p:nvSpPr>
        <p:spPr>
          <a:xfrm>
            <a:off x="2743200" y="1524000"/>
            <a:ext cx="1066800" cy="1676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683001" cy="46481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ruta 4"/>
          <p:cNvSpPr txBox="1"/>
          <p:nvPr/>
        </p:nvSpPr>
        <p:spPr>
          <a:xfrm>
            <a:off x="457200" y="6172200"/>
            <a:ext cx="879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 .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2743200" y="367724"/>
            <a:ext cx="3026341" cy="5847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sv-SE" sz="3200" dirty="0">
                <a:solidFill>
                  <a:srgbClr val="FF0000"/>
                </a:solidFill>
              </a:rPr>
              <a:t>Eva Sjöberg 1977</a:t>
            </a:r>
          </a:p>
        </p:txBody>
      </p:sp>
    </p:spTree>
    <p:extLst>
      <p:ext uri="{BB962C8B-B14F-4D97-AF65-F5344CB8AC3E}">
        <p14:creationId xmlns:p14="http://schemas.microsoft.com/office/powerpoint/2010/main" val="2519761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0ED14E-E63F-459D-C6CE-D7142C85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Eric </a:t>
            </a:r>
            <a:r>
              <a:rPr lang="en-GB" dirty="0" err="1"/>
              <a:t>Hellstrand</a:t>
            </a:r>
            <a:r>
              <a:rPr lang="en-GB" dirty="0"/>
              <a:t> 1982</a:t>
            </a:r>
          </a:p>
        </p:txBody>
      </p:sp>
      <p:pic>
        <p:nvPicPr>
          <p:cNvPr id="5" name="Platshållare för innehåll 4" descr="En bild som visar Människoansikte, text, glasögon, person&#10;&#10;AI-genererat innehåll kan vara felaktigt.">
            <a:extLst>
              <a:ext uri="{FF2B5EF4-FFF2-40B4-BE49-F238E27FC236}">
                <a16:creationId xmlns:a16="http://schemas.microsoft.com/office/drawing/2014/main" id="{997B5AA0-1878-7484-B198-53E8DA3F7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0120" y="1600200"/>
            <a:ext cx="6323760" cy="4525963"/>
          </a:xfrm>
        </p:spPr>
      </p:pic>
    </p:spTree>
    <p:extLst>
      <p:ext uri="{BB962C8B-B14F-4D97-AF65-F5344CB8AC3E}">
        <p14:creationId xmlns:p14="http://schemas.microsoft.com/office/powerpoint/2010/main" val="3475512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29CC97-54A4-1A61-7820-1CF59FDBA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7"/>
            <a:ext cx="8484919" cy="1435409"/>
          </a:xfrm>
        </p:spPr>
        <p:txBody>
          <a:bodyPr>
            <a:normAutofit fontScale="90000"/>
          </a:bodyPr>
          <a:lstStyle/>
          <a:p>
            <a:r>
              <a:rPr lang="en-GB" sz="3100" dirty="0"/>
              <a:t>…</a:t>
            </a:r>
            <a:r>
              <a:rPr lang="en-GB" sz="3100" dirty="0" err="1"/>
              <a:t>även</a:t>
            </a:r>
            <a:r>
              <a:rPr lang="en-GB" sz="3100" dirty="0"/>
              <a:t> Carl Gustav Bernhard hade </a:t>
            </a:r>
            <a:r>
              <a:rPr lang="en-GB" sz="3100" dirty="0" err="1"/>
              <a:t>ett</a:t>
            </a:r>
            <a:r>
              <a:rPr lang="en-GB" sz="3100" dirty="0"/>
              <a:t> 20-tal </a:t>
            </a:r>
            <a:r>
              <a:rPr lang="en-GB" sz="3100" dirty="0" err="1"/>
              <a:t>doktorander</a:t>
            </a:r>
            <a:r>
              <a:rPr lang="en-GB" sz="3100" dirty="0"/>
              <a:t>, t ex den </a:t>
            </a:r>
            <a:r>
              <a:rPr lang="en-GB" sz="3100" dirty="0" err="1"/>
              <a:t>här</a:t>
            </a:r>
            <a:r>
              <a:rPr lang="en-GB" sz="3100" dirty="0"/>
              <a:t> </a:t>
            </a:r>
            <a:r>
              <a:rPr lang="en-GB" sz="3100" dirty="0" err="1"/>
              <a:t>unge</a:t>
            </a:r>
            <a:r>
              <a:rPr lang="en-GB" sz="3100" dirty="0"/>
              <a:t> </a:t>
            </a:r>
            <a:r>
              <a:rPr lang="en-GB" sz="3100" dirty="0" err="1"/>
              <a:t>mannen</a:t>
            </a:r>
            <a:r>
              <a:rPr lang="en-GB" sz="3100" dirty="0"/>
              <a:t>, </a:t>
            </a:r>
            <a:r>
              <a:rPr lang="en-GB" sz="3100" dirty="0" err="1"/>
              <a:t>disputerad</a:t>
            </a:r>
            <a:r>
              <a:rPr lang="en-GB" sz="3100" dirty="0"/>
              <a:t> 1983</a:t>
            </a:r>
            <a:endParaRPr lang="en-GB" dirty="0"/>
          </a:p>
        </p:txBody>
      </p:sp>
      <p:pic>
        <p:nvPicPr>
          <p:cNvPr id="5" name="Platshållare för innehåll 4" descr="En bild som visar text, Människoansikte, person, brev">
            <a:extLst>
              <a:ext uri="{FF2B5EF4-FFF2-40B4-BE49-F238E27FC236}">
                <a16:creationId xmlns:a16="http://schemas.microsoft.com/office/drawing/2014/main" id="{947099CC-D929-5A64-062F-854B8193E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0642" y="1861457"/>
            <a:ext cx="6282715" cy="4525963"/>
          </a:xfr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A2B608AD-09C4-0B91-F33A-9ED6B572F3C0}"/>
              </a:ext>
            </a:extLst>
          </p:cNvPr>
          <p:cNvSpPr txBox="1"/>
          <p:nvPr/>
        </p:nvSpPr>
        <p:spPr>
          <a:xfrm>
            <a:off x="3966072" y="-1738892"/>
            <a:ext cx="2891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5151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925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br>
              <a:rPr lang="sv-SE" sz="3200" i="1" dirty="0">
                <a:solidFill>
                  <a:srgbClr val="FF0000"/>
                </a:solidFill>
              </a:rPr>
            </a:br>
            <a:r>
              <a:rPr sz="3200" i="1" dirty="0">
                <a:solidFill>
                  <a:srgbClr val="FF0000"/>
                </a:solidFill>
              </a:rPr>
              <a:t>EEG i </a:t>
            </a:r>
            <a:r>
              <a:rPr sz="3200" i="1" dirty="0" err="1">
                <a:solidFill>
                  <a:srgbClr val="FF0000"/>
                </a:solidFill>
              </a:rPr>
              <a:t>klinisk</a:t>
            </a:r>
            <a:r>
              <a:rPr sz="3200" i="1" dirty="0">
                <a:solidFill>
                  <a:srgbClr val="FF0000"/>
                </a:solidFill>
              </a:rPr>
              <a:t> praxis</a:t>
            </a:r>
            <a:r>
              <a:rPr lang="sv-SE" sz="3200" i="1" dirty="0">
                <a:solidFill>
                  <a:srgbClr val="FF0000"/>
                </a:solidFill>
              </a:rPr>
              <a:t> från 30-talet och framåt:</a:t>
            </a:r>
            <a:br>
              <a:rPr lang="sv-SE" sz="3200" i="1" dirty="0">
                <a:solidFill>
                  <a:srgbClr val="FF0000"/>
                </a:solidFill>
              </a:rPr>
            </a:br>
            <a:r>
              <a:rPr lang="sv-SE" sz="2700" b="1" dirty="0"/>
              <a:t>Epilepsidiagnostik,  medvetandestörningar och hjärnskador</a:t>
            </a:r>
            <a:br>
              <a:rPr lang="sv-SE" sz="3200" b="1" dirty="0"/>
            </a:br>
            <a:endParaRPr sz="3200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169" y="1691088"/>
            <a:ext cx="8229600" cy="48922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sz="2400" b="1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DB39D64-3A0E-59EE-9620-A067628649E4}"/>
              </a:ext>
            </a:extLst>
          </p:cNvPr>
          <p:cNvSpPr txBox="1"/>
          <p:nvPr/>
        </p:nvSpPr>
        <p:spPr>
          <a:xfrm>
            <a:off x="550841" y="885483"/>
            <a:ext cx="8471973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400" dirty="0"/>
          </a:p>
          <a:p>
            <a:endParaRPr lang="en-GB" sz="2400" dirty="0"/>
          </a:p>
          <a:p>
            <a:r>
              <a:rPr lang="en-GB" sz="2800" dirty="0" err="1"/>
              <a:t>Kliniska</a:t>
            </a:r>
            <a:r>
              <a:rPr lang="en-GB" sz="2800" dirty="0"/>
              <a:t> EEG-</a:t>
            </a:r>
            <a:r>
              <a:rPr lang="en-GB" sz="2800" dirty="0" err="1"/>
              <a:t>undersökningar</a:t>
            </a:r>
            <a:r>
              <a:rPr lang="en-GB" sz="2800" dirty="0"/>
              <a:t> </a:t>
            </a:r>
            <a:r>
              <a:rPr lang="en-GB" sz="2800" dirty="0" err="1"/>
              <a:t>startades</a:t>
            </a:r>
            <a:r>
              <a:rPr lang="en-GB" sz="2800" dirty="0"/>
              <a:t> i </a:t>
            </a:r>
            <a:r>
              <a:rPr lang="en-GB" sz="2800" dirty="0" err="1"/>
              <a:t>slutet</a:t>
            </a:r>
            <a:r>
              <a:rPr lang="en-GB" sz="2800" dirty="0"/>
              <a:t> </a:t>
            </a:r>
            <a:r>
              <a:rPr lang="en-GB" sz="2800" dirty="0" err="1"/>
              <a:t>av</a:t>
            </a:r>
            <a:r>
              <a:rPr lang="en-GB" sz="2800" dirty="0"/>
              <a:t> 1930-talet </a:t>
            </a:r>
            <a:r>
              <a:rPr lang="en-GB" sz="2800" dirty="0" err="1"/>
              <a:t>av</a:t>
            </a:r>
            <a:r>
              <a:rPr lang="en-GB" sz="2800" dirty="0"/>
              <a:t> Torsten Frey på </a:t>
            </a:r>
            <a:r>
              <a:rPr lang="en-GB" sz="2800" dirty="0" err="1"/>
              <a:t>Psykiatriska</a:t>
            </a:r>
            <a:r>
              <a:rPr lang="en-GB" sz="2800" dirty="0"/>
              <a:t> </a:t>
            </a:r>
            <a:r>
              <a:rPr lang="en-GB" sz="2800" dirty="0" err="1"/>
              <a:t>sjukhuset</a:t>
            </a:r>
            <a:r>
              <a:rPr lang="en-GB" sz="2800" dirty="0"/>
              <a:t> (</a:t>
            </a:r>
            <a:r>
              <a:rPr lang="en-GB" sz="2800" dirty="0" err="1"/>
              <a:t>Konradsberg</a:t>
            </a:r>
            <a:r>
              <a:rPr lang="en-GB" sz="2800" dirty="0"/>
              <a:t>, </a:t>
            </a:r>
            <a:r>
              <a:rPr lang="en-GB" sz="2800" dirty="0" err="1"/>
              <a:t>senare</a:t>
            </a:r>
            <a:r>
              <a:rPr lang="en-GB" sz="2800" dirty="0"/>
              <a:t> </a:t>
            </a:r>
            <a:r>
              <a:rPr lang="en-GB" sz="2800" dirty="0" err="1"/>
              <a:t>Rålambshovs</a:t>
            </a:r>
            <a:r>
              <a:rPr lang="en-GB" sz="2800" dirty="0"/>
              <a:t> </a:t>
            </a:r>
            <a:r>
              <a:rPr lang="en-GB" sz="2800" dirty="0" err="1"/>
              <a:t>sjukhus</a:t>
            </a:r>
            <a:r>
              <a:rPr lang="en-GB" sz="2800" dirty="0"/>
              <a:t>). </a:t>
            </a:r>
            <a:r>
              <a:rPr lang="en-GB" sz="2800" dirty="0" err="1"/>
              <a:t>Laboratoriet</a:t>
            </a:r>
            <a:r>
              <a:rPr lang="en-GB" sz="2800" dirty="0"/>
              <a:t> </a:t>
            </a:r>
            <a:r>
              <a:rPr lang="en-GB" sz="2800" dirty="0" err="1"/>
              <a:t>flyttade</a:t>
            </a:r>
            <a:r>
              <a:rPr lang="en-GB" sz="2800" dirty="0"/>
              <a:t> </a:t>
            </a:r>
            <a:r>
              <a:rPr lang="en-GB" sz="2800" dirty="0" err="1"/>
              <a:t>senare</a:t>
            </a:r>
            <a:r>
              <a:rPr lang="en-GB" sz="2800" dirty="0"/>
              <a:t> till Karolinska </a:t>
            </a:r>
            <a:r>
              <a:rPr lang="en-GB" sz="2800" dirty="0" err="1"/>
              <a:t>sjukhusets</a:t>
            </a:r>
            <a:r>
              <a:rPr lang="en-GB" sz="2800" dirty="0"/>
              <a:t> </a:t>
            </a:r>
            <a:r>
              <a:rPr lang="en-GB" sz="2800" dirty="0" err="1"/>
              <a:t>psykiatriska</a:t>
            </a:r>
            <a:r>
              <a:rPr lang="en-GB" sz="2800" dirty="0"/>
              <a:t> </a:t>
            </a:r>
            <a:r>
              <a:rPr lang="en-GB" sz="2800" dirty="0" err="1"/>
              <a:t>klinik</a:t>
            </a:r>
            <a:r>
              <a:rPr lang="en-GB" sz="2800" dirty="0"/>
              <a:t>.</a:t>
            </a:r>
          </a:p>
          <a:p>
            <a:endParaRPr lang="en-GB" sz="2800" dirty="0"/>
          </a:p>
          <a:p>
            <a:r>
              <a:rPr lang="en-GB" sz="2800" dirty="0"/>
              <a:t>EEG-</a:t>
            </a:r>
            <a:r>
              <a:rPr lang="en-GB" sz="2800" dirty="0" err="1"/>
              <a:t>laboratorier</a:t>
            </a:r>
            <a:r>
              <a:rPr lang="en-GB" sz="2800" dirty="0"/>
              <a:t> </a:t>
            </a:r>
            <a:r>
              <a:rPr lang="en-GB" sz="2800" dirty="0" err="1"/>
              <a:t>inrättades</a:t>
            </a:r>
            <a:r>
              <a:rPr lang="en-GB" sz="2800" dirty="0"/>
              <a:t> </a:t>
            </a:r>
            <a:r>
              <a:rPr lang="en-GB" sz="2800" dirty="0" err="1"/>
              <a:t>senare</a:t>
            </a:r>
            <a:r>
              <a:rPr lang="en-GB" sz="2800" dirty="0"/>
              <a:t> vid </a:t>
            </a:r>
            <a:r>
              <a:rPr lang="en-GB" sz="2800" dirty="0" err="1"/>
              <a:t>flertalet</a:t>
            </a:r>
            <a:r>
              <a:rPr lang="en-GB" sz="2800" dirty="0"/>
              <a:t> </a:t>
            </a:r>
            <a:r>
              <a:rPr lang="en-GB" sz="2800" dirty="0" err="1"/>
              <a:t>psykiatriska</a:t>
            </a:r>
            <a:r>
              <a:rPr lang="en-GB" sz="2800" dirty="0"/>
              <a:t> </a:t>
            </a:r>
            <a:r>
              <a:rPr lang="en-GB" sz="2800" dirty="0" err="1"/>
              <a:t>sjukhus</a:t>
            </a:r>
            <a:r>
              <a:rPr lang="en-GB" sz="2800" dirty="0"/>
              <a:t> I Sverige – </a:t>
            </a:r>
            <a:r>
              <a:rPr lang="en-GB" sz="2800" dirty="0" err="1"/>
              <a:t>epilepsi</a:t>
            </a:r>
            <a:r>
              <a:rPr lang="en-GB" sz="2800" dirty="0"/>
              <a:t> </a:t>
            </a:r>
            <a:r>
              <a:rPr lang="en-GB" sz="2800" dirty="0" err="1"/>
              <a:t>betraktades</a:t>
            </a:r>
            <a:r>
              <a:rPr lang="en-GB" sz="2800" dirty="0"/>
              <a:t> </a:t>
            </a:r>
            <a:r>
              <a:rPr lang="en-GB" sz="2800" dirty="0" err="1"/>
              <a:t>länge</a:t>
            </a:r>
            <a:r>
              <a:rPr lang="en-GB" sz="2800" dirty="0"/>
              <a:t> </a:t>
            </a:r>
            <a:r>
              <a:rPr lang="en-GB" sz="2800" dirty="0" err="1"/>
              <a:t>som</a:t>
            </a:r>
            <a:r>
              <a:rPr lang="en-GB" sz="2800" dirty="0"/>
              <a:t> </a:t>
            </a:r>
            <a:r>
              <a:rPr lang="en-GB" sz="2800" dirty="0" err="1"/>
              <a:t>en</a:t>
            </a:r>
            <a:r>
              <a:rPr lang="en-GB" sz="2800" dirty="0"/>
              <a:t> </a:t>
            </a:r>
            <a:r>
              <a:rPr lang="en-GB" sz="2800" dirty="0" err="1"/>
              <a:t>psykiatrisk</a:t>
            </a:r>
            <a:r>
              <a:rPr lang="en-GB" sz="2800" dirty="0"/>
              <a:t> </a:t>
            </a:r>
            <a:r>
              <a:rPr lang="en-GB" sz="2800" dirty="0" err="1"/>
              <a:t>sjukdom</a:t>
            </a:r>
            <a:r>
              <a:rPr lang="en-GB" sz="2800" dirty="0"/>
              <a:t>! MEN man var </a:t>
            </a:r>
            <a:r>
              <a:rPr lang="en-GB" sz="2800" dirty="0" err="1"/>
              <a:t>också</a:t>
            </a:r>
            <a:r>
              <a:rPr lang="en-GB" sz="2800" dirty="0"/>
              <a:t> </a:t>
            </a:r>
            <a:r>
              <a:rPr lang="en-GB" sz="2800" dirty="0" err="1"/>
              <a:t>intresserad</a:t>
            </a:r>
            <a:r>
              <a:rPr lang="en-GB" sz="2800" dirty="0"/>
              <a:t> </a:t>
            </a:r>
            <a:r>
              <a:rPr lang="en-GB" sz="2800" dirty="0" err="1"/>
              <a:t>av</a:t>
            </a:r>
            <a:r>
              <a:rPr lang="en-GB" sz="2800" dirty="0"/>
              <a:t> </a:t>
            </a:r>
            <a:r>
              <a:rPr lang="en-GB" sz="2800" dirty="0" err="1"/>
              <a:t>psykoser</a:t>
            </a:r>
            <a:r>
              <a:rPr lang="en-GB" sz="2800" dirty="0"/>
              <a:t>,  </a:t>
            </a:r>
            <a:r>
              <a:rPr lang="en-GB" sz="2800" dirty="0" err="1"/>
              <a:t>möjliga</a:t>
            </a:r>
            <a:r>
              <a:rPr lang="en-GB" sz="2800" dirty="0"/>
              <a:t> </a:t>
            </a:r>
            <a:r>
              <a:rPr lang="en-GB" sz="2800" dirty="0" err="1"/>
              <a:t>hjärnskador</a:t>
            </a:r>
            <a:r>
              <a:rPr lang="en-GB" sz="2800" dirty="0"/>
              <a:t> och </a:t>
            </a:r>
            <a:r>
              <a:rPr lang="en-GB" sz="2800" dirty="0" err="1"/>
              <a:t>medvetandestörningar</a:t>
            </a:r>
            <a:endParaRPr lang="en-GB" sz="2800" dirty="0"/>
          </a:p>
          <a:p>
            <a:endParaRPr lang="en-GB" sz="2800" dirty="0"/>
          </a:p>
          <a:p>
            <a:r>
              <a:rPr lang="sv-SE" sz="2400" dirty="0"/>
              <a:t> </a:t>
            </a:r>
            <a:endParaRPr lang="en-GB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57D2A4-4A75-7E22-55E7-FAF444B0C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928" y="274638"/>
            <a:ext cx="8080872" cy="805015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GB" dirty="0"/>
              <a:t>Svensk Förening för….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C75D41B-0AA6-1ED8-3038-7F569DD9A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På </a:t>
            </a:r>
            <a:r>
              <a:rPr lang="en-GB" dirty="0" err="1"/>
              <a:t>uppdrag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professorn</a:t>
            </a:r>
            <a:r>
              <a:rPr lang="en-GB" dirty="0"/>
              <a:t> i </a:t>
            </a:r>
            <a:r>
              <a:rPr lang="en-GB" dirty="0" err="1"/>
              <a:t>neurologi</a:t>
            </a:r>
            <a:r>
              <a:rPr lang="en-GB" dirty="0"/>
              <a:t> Nils Antoni </a:t>
            </a:r>
            <a:r>
              <a:rPr lang="en-GB" dirty="0" err="1"/>
              <a:t>utarbetade</a:t>
            </a:r>
            <a:r>
              <a:rPr lang="en-GB" dirty="0"/>
              <a:t> C R Skoglund 1941 </a:t>
            </a:r>
            <a:r>
              <a:rPr lang="en-GB" dirty="0" err="1"/>
              <a:t>ett</a:t>
            </a:r>
            <a:r>
              <a:rPr lang="en-GB" dirty="0"/>
              <a:t> program för </a:t>
            </a:r>
            <a:r>
              <a:rPr lang="en-GB" dirty="0" err="1"/>
              <a:t>ett</a:t>
            </a:r>
            <a:r>
              <a:rPr lang="en-GB" dirty="0"/>
              <a:t> </a:t>
            </a:r>
            <a:r>
              <a:rPr lang="en-GB" dirty="0" err="1"/>
              <a:t>tilltänkt</a:t>
            </a:r>
            <a:r>
              <a:rPr lang="en-GB" dirty="0"/>
              <a:t> </a:t>
            </a:r>
            <a:r>
              <a:rPr lang="en-GB" dirty="0" err="1"/>
              <a:t>kliniskt</a:t>
            </a:r>
            <a:r>
              <a:rPr lang="en-GB" dirty="0"/>
              <a:t> </a:t>
            </a:r>
            <a:r>
              <a:rPr lang="en-GB" dirty="0" err="1"/>
              <a:t>neurofysiologiskt</a:t>
            </a:r>
            <a:r>
              <a:rPr lang="en-GB" dirty="0"/>
              <a:t> </a:t>
            </a:r>
            <a:r>
              <a:rPr lang="en-GB" dirty="0" err="1"/>
              <a:t>laboratorium</a:t>
            </a:r>
            <a:r>
              <a:rPr lang="en-GB" dirty="0"/>
              <a:t>  med </a:t>
            </a:r>
            <a:r>
              <a:rPr lang="en-GB" dirty="0" err="1"/>
              <a:t>registrering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EEG, </a:t>
            </a:r>
            <a:r>
              <a:rPr lang="en-GB" dirty="0" err="1"/>
              <a:t>elektromyografi</a:t>
            </a:r>
            <a:r>
              <a:rPr lang="en-GB" dirty="0"/>
              <a:t> och studier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perifera</a:t>
            </a:r>
            <a:r>
              <a:rPr lang="en-GB" dirty="0"/>
              <a:t> </a:t>
            </a:r>
            <a:r>
              <a:rPr lang="en-GB" dirty="0" err="1"/>
              <a:t>nervers</a:t>
            </a:r>
            <a:r>
              <a:rPr lang="en-GB" dirty="0"/>
              <a:t> </a:t>
            </a:r>
            <a:r>
              <a:rPr lang="en-GB" dirty="0" err="1"/>
              <a:t>retbarhet</a:t>
            </a:r>
            <a:r>
              <a:rPr lang="en-GB" dirty="0"/>
              <a:t>.</a:t>
            </a:r>
          </a:p>
          <a:p>
            <a:r>
              <a:rPr lang="sv-SE" dirty="0"/>
              <a:t>1949 samlades 21 personer på Serafimerlasarettet för ett konstituerande möte och  beslutade att bilda </a:t>
            </a:r>
            <a:r>
              <a:rPr lang="sv-SE" b="1" dirty="0"/>
              <a:t>Svensk förening för </a:t>
            </a:r>
            <a:r>
              <a:rPr lang="sv-SE" b="1" dirty="0" err="1"/>
              <a:t>elektroencephalografi</a:t>
            </a:r>
            <a:r>
              <a:rPr lang="sv-SE" b="1" dirty="0"/>
              <a:t>. </a:t>
            </a:r>
            <a:r>
              <a:rPr lang="sv-SE" dirty="0"/>
              <a:t>Bernhard och Skoglund utsågs till föreningens hedersledamöter. 1952 bytte föreningen namn till  </a:t>
            </a:r>
            <a:r>
              <a:rPr lang="sv-SE" b="1" dirty="0"/>
              <a:t>Svensk Förening för Klinisk Neurofysiologi</a:t>
            </a:r>
            <a:r>
              <a:rPr lang="en-GB" b="1" dirty="0"/>
              <a:t>. </a:t>
            </a:r>
            <a:r>
              <a:rPr lang="sv-SE" dirty="0"/>
              <a:t>Föreningen blev 1964 en sektion inom Svenska Läkaresällskapet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986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28" y="274638"/>
            <a:ext cx="8014771" cy="705863"/>
          </a:xfrm>
        </p:spPr>
        <p:txBody>
          <a:bodyPr>
            <a:normAutofit fontScale="90000"/>
          </a:bodyPr>
          <a:lstStyle/>
          <a:p>
            <a:r>
              <a:rPr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Teknisk</a:t>
            </a:r>
            <a:r>
              <a:rPr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utveckling</a:t>
            </a:r>
            <a:r>
              <a:rPr lang="sv-SE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av EEG</a:t>
            </a:r>
            <a:endParaRPr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2704"/>
            <a:ext cx="8229600" cy="5013459"/>
          </a:xfrm>
        </p:spPr>
        <p:txBody>
          <a:bodyPr/>
          <a:lstStyle/>
          <a:p>
            <a:r>
              <a:rPr dirty="0" err="1"/>
              <a:t>Från</a:t>
            </a:r>
            <a:r>
              <a:rPr dirty="0"/>
              <a:t> </a:t>
            </a:r>
            <a:r>
              <a:rPr dirty="0" err="1"/>
              <a:t>nålelektroder</a:t>
            </a:r>
            <a:r>
              <a:rPr dirty="0"/>
              <a:t> till </a:t>
            </a:r>
            <a:r>
              <a:rPr dirty="0" err="1"/>
              <a:t>skalpelektroder</a:t>
            </a:r>
            <a:endParaRPr dirty="0"/>
          </a:p>
          <a:p>
            <a:r>
              <a:rPr dirty="0"/>
              <a:t>Analog till digital </a:t>
            </a:r>
            <a:r>
              <a:rPr dirty="0" err="1"/>
              <a:t>registrering</a:t>
            </a:r>
            <a:endParaRPr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B6F7F58-FCD4-047E-C7A6-8396CDAF3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209" y="2538748"/>
            <a:ext cx="6257581" cy="404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9AD714-5837-6F1A-BF52-F82F8C88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87" y="274638"/>
            <a:ext cx="8499513" cy="1143000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GB" i="1" dirty="0">
                <a:solidFill>
                  <a:srgbClr val="FF0000"/>
                </a:solidFill>
              </a:rPr>
              <a:t>Delvis </a:t>
            </a:r>
            <a:r>
              <a:rPr lang="en-GB" i="1" dirty="0" err="1">
                <a:solidFill>
                  <a:srgbClr val="FF0000"/>
                </a:solidFill>
              </a:rPr>
              <a:t>ändrade</a:t>
            </a:r>
            <a:r>
              <a:rPr lang="en-GB" i="1" dirty="0">
                <a:solidFill>
                  <a:srgbClr val="FF0000"/>
                </a:solidFill>
              </a:rPr>
              <a:t> </a:t>
            </a:r>
            <a:r>
              <a:rPr lang="en-GB" i="1" dirty="0" err="1">
                <a:solidFill>
                  <a:srgbClr val="FF0000"/>
                </a:solidFill>
              </a:rPr>
              <a:t>användningsområden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AC8E02-F1BC-308F-95A9-F676C5BCF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287" y="1600200"/>
            <a:ext cx="8824511" cy="4525963"/>
          </a:xfrm>
        </p:spPr>
        <p:txBody>
          <a:bodyPr>
            <a:normAutofit lnSpcReduction="10000"/>
          </a:bodyPr>
          <a:lstStyle/>
          <a:p>
            <a:r>
              <a:rPr lang="en-GB" sz="2800" dirty="0" err="1"/>
              <a:t>Fortfarande</a:t>
            </a:r>
            <a:r>
              <a:rPr lang="en-GB" sz="2800" dirty="0"/>
              <a:t> </a:t>
            </a:r>
            <a:r>
              <a:rPr lang="en-GB" sz="2800" dirty="0" err="1"/>
              <a:t>huvudmetod</a:t>
            </a:r>
            <a:r>
              <a:rPr lang="en-GB" sz="2800" dirty="0"/>
              <a:t> för </a:t>
            </a:r>
            <a:r>
              <a:rPr lang="en-GB" sz="2800" dirty="0" err="1"/>
              <a:t>epilepsidiagnostik</a:t>
            </a:r>
            <a:r>
              <a:rPr lang="en-GB" sz="2800" dirty="0"/>
              <a:t>; </a:t>
            </a:r>
            <a:r>
              <a:rPr lang="en-GB" sz="2800" dirty="0" err="1"/>
              <a:t>tillkomst</a:t>
            </a:r>
            <a:r>
              <a:rPr lang="en-GB" sz="2800" dirty="0"/>
              <a:t> </a:t>
            </a:r>
            <a:r>
              <a:rPr lang="en-GB" sz="2800" dirty="0" err="1"/>
              <a:t>av</a:t>
            </a:r>
            <a:r>
              <a:rPr lang="en-GB" sz="2800" dirty="0"/>
              <a:t> </a:t>
            </a:r>
            <a:r>
              <a:rPr lang="en-GB" sz="2800" dirty="0" err="1"/>
              <a:t>långtidsregistreringar</a:t>
            </a:r>
            <a:endParaRPr lang="en-GB" sz="2800" dirty="0"/>
          </a:p>
          <a:p>
            <a:endParaRPr lang="en-GB" sz="800" dirty="0"/>
          </a:p>
          <a:p>
            <a:r>
              <a:rPr lang="en-GB" sz="2800" dirty="0" err="1"/>
              <a:t>Däremot</a:t>
            </a:r>
            <a:r>
              <a:rPr lang="en-GB" sz="2800" dirty="0"/>
              <a:t> </a:t>
            </a:r>
            <a:r>
              <a:rPr lang="en-GB" sz="2800" dirty="0" err="1"/>
              <a:t>har</a:t>
            </a:r>
            <a:r>
              <a:rPr lang="en-GB" sz="2800" dirty="0"/>
              <a:t> </a:t>
            </a:r>
            <a:r>
              <a:rPr lang="en-GB" sz="2800" dirty="0" err="1"/>
              <a:t>frågeställning</a:t>
            </a:r>
            <a:r>
              <a:rPr lang="en-GB" sz="2800" dirty="0"/>
              <a:t> </a:t>
            </a:r>
            <a:r>
              <a:rPr lang="en-GB" sz="2800" dirty="0" err="1"/>
              <a:t>hjärnskador</a:t>
            </a:r>
            <a:r>
              <a:rPr lang="en-GB" sz="2800" dirty="0"/>
              <a:t> </a:t>
            </a:r>
            <a:r>
              <a:rPr lang="en-GB" sz="2800" dirty="0" err="1"/>
              <a:t>minskat</a:t>
            </a:r>
            <a:r>
              <a:rPr lang="en-GB" sz="2800" dirty="0"/>
              <a:t> i och med </a:t>
            </a:r>
            <a:r>
              <a:rPr lang="en-GB" sz="2800" dirty="0" err="1"/>
              <a:t>tillkomst</a:t>
            </a:r>
            <a:r>
              <a:rPr lang="en-GB" sz="2800" dirty="0"/>
              <a:t> </a:t>
            </a:r>
            <a:r>
              <a:rPr lang="en-GB" sz="2800" dirty="0" err="1"/>
              <a:t>av</a:t>
            </a:r>
            <a:r>
              <a:rPr lang="en-GB" sz="2800" dirty="0"/>
              <a:t> </a:t>
            </a:r>
            <a:r>
              <a:rPr lang="en-GB" sz="2800" dirty="0" err="1"/>
              <a:t>förbättrade</a:t>
            </a:r>
            <a:r>
              <a:rPr lang="en-GB" sz="2800" dirty="0"/>
              <a:t> </a:t>
            </a:r>
            <a:r>
              <a:rPr lang="en-GB" sz="2800" dirty="0" err="1"/>
              <a:t>avbildningsmetoder</a:t>
            </a:r>
            <a:r>
              <a:rPr lang="en-GB" sz="2800" dirty="0"/>
              <a:t> (DT och MRI)</a:t>
            </a:r>
          </a:p>
          <a:p>
            <a:endParaRPr lang="en-GB" sz="800" dirty="0"/>
          </a:p>
          <a:p>
            <a:r>
              <a:rPr lang="en-GB" sz="2800" dirty="0" err="1"/>
              <a:t>Sömnregistreringar</a:t>
            </a:r>
            <a:r>
              <a:rPr lang="en-GB" sz="2800" dirty="0"/>
              <a:t> – MSLT och polysomnografier sedan 70 och -80 </a:t>
            </a:r>
            <a:r>
              <a:rPr lang="en-GB" sz="2800" dirty="0" err="1"/>
              <a:t>talen</a:t>
            </a:r>
            <a:endParaRPr lang="en-GB" sz="2800" dirty="0"/>
          </a:p>
          <a:p>
            <a:endParaRPr lang="en-GB" sz="900" dirty="0"/>
          </a:p>
          <a:p>
            <a:r>
              <a:rPr lang="en-GB" sz="2800" dirty="0" err="1"/>
              <a:t>Långtidsövervakning</a:t>
            </a:r>
            <a:r>
              <a:rPr lang="en-GB" sz="2800" dirty="0"/>
              <a:t> </a:t>
            </a:r>
            <a:r>
              <a:rPr lang="en-GB" sz="2800" dirty="0" err="1"/>
              <a:t>av</a:t>
            </a:r>
            <a:r>
              <a:rPr lang="en-GB" sz="2800" dirty="0"/>
              <a:t> </a:t>
            </a:r>
            <a:r>
              <a:rPr lang="en-GB" sz="2800" dirty="0" err="1"/>
              <a:t>medvetandegrad</a:t>
            </a:r>
            <a:r>
              <a:rPr lang="en-GB" sz="2800" dirty="0"/>
              <a:t> och status på IVA</a:t>
            </a:r>
          </a:p>
        </p:txBody>
      </p:sp>
    </p:spTree>
    <p:extLst>
      <p:ext uri="{BB962C8B-B14F-4D97-AF65-F5344CB8AC3E}">
        <p14:creationId xmlns:p14="http://schemas.microsoft.com/office/powerpoint/2010/main" val="63345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i="1" dirty="0">
                <a:solidFill>
                  <a:srgbClr val="FFC000"/>
                </a:solidFill>
              </a:rPr>
              <a:t>Svensk </a:t>
            </a:r>
            <a:r>
              <a:rPr i="1" dirty="0">
                <a:solidFill>
                  <a:srgbClr val="0070C0"/>
                </a:solidFill>
              </a:rPr>
              <a:t>tradition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76631" cy="4525963"/>
          </a:xfrm>
        </p:spPr>
        <p:txBody>
          <a:bodyPr/>
          <a:lstStyle/>
          <a:p>
            <a:r>
              <a:rPr lang="sv-SE" dirty="0"/>
              <a:t>Specialiteten Klinisk neurofysiologi startade här</a:t>
            </a:r>
          </a:p>
          <a:p>
            <a:r>
              <a:rPr dirty="0"/>
              <a:t>Stark </a:t>
            </a:r>
            <a:r>
              <a:rPr dirty="0" err="1"/>
              <a:t>koppling</a:t>
            </a:r>
            <a:r>
              <a:rPr dirty="0"/>
              <a:t> </a:t>
            </a:r>
            <a:r>
              <a:rPr dirty="0" err="1"/>
              <a:t>mellan</a:t>
            </a:r>
            <a:r>
              <a:rPr dirty="0"/>
              <a:t> </a:t>
            </a:r>
            <a:r>
              <a:rPr dirty="0" err="1"/>
              <a:t>forskning</a:t>
            </a:r>
            <a:r>
              <a:rPr dirty="0"/>
              <a:t> och </a:t>
            </a:r>
            <a:r>
              <a:rPr dirty="0" err="1"/>
              <a:t>klinik</a:t>
            </a:r>
            <a:endParaRPr dirty="0"/>
          </a:p>
          <a:p>
            <a:r>
              <a:rPr dirty="0" err="1"/>
              <a:t>Hög</a:t>
            </a:r>
            <a:r>
              <a:rPr dirty="0"/>
              <a:t> </a:t>
            </a:r>
            <a:r>
              <a:rPr dirty="0" err="1"/>
              <a:t>internationell</a:t>
            </a:r>
            <a:r>
              <a:rPr dirty="0"/>
              <a:t> standard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C0F034-DCE4-3927-78A1-F3A8892B2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Försöksuppställning</a:t>
            </a:r>
            <a:r>
              <a:rPr lang="en-GB" dirty="0"/>
              <a:t>…</a:t>
            </a:r>
            <a:br>
              <a:rPr lang="en-GB" dirty="0"/>
            </a:br>
            <a:r>
              <a:rPr lang="en-GB" dirty="0" err="1"/>
              <a:t>Foliehatt</a:t>
            </a:r>
            <a:r>
              <a:rPr lang="en-GB" dirty="0"/>
              <a:t>?</a:t>
            </a:r>
          </a:p>
        </p:txBody>
      </p:sp>
      <p:pic>
        <p:nvPicPr>
          <p:cNvPr id="5" name="Platshållare för innehåll 4" descr="En bild som visar person, Människoansikte, klädsel, text&#10;&#10;AI-genererat innehåll kan vara felaktigt.">
            <a:extLst>
              <a:ext uri="{FF2B5EF4-FFF2-40B4-BE49-F238E27FC236}">
                <a16:creationId xmlns:a16="http://schemas.microsoft.com/office/drawing/2014/main" id="{2ABCEC3E-E89E-A094-BAE7-9254351D1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8679" y="1589023"/>
            <a:ext cx="4912242" cy="4912242"/>
          </a:xfrm>
        </p:spPr>
      </p:pic>
    </p:spTree>
    <p:extLst>
      <p:ext uri="{BB962C8B-B14F-4D97-AF65-F5344CB8AC3E}">
        <p14:creationId xmlns:p14="http://schemas.microsoft.com/office/powerpoint/2010/main" val="1994500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5837F9-748E-9A98-26A4-220E970AF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62" y="274638"/>
            <a:ext cx="7992737" cy="827049"/>
          </a:xfrm>
          <a:ln>
            <a:solidFill>
              <a:schemeClr val="tx2"/>
            </a:solidFill>
          </a:ln>
        </p:spPr>
        <p:txBody>
          <a:bodyPr/>
          <a:lstStyle/>
          <a:p>
            <a:r>
              <a:rPr lang="en-GB" sz="4800" dirty="0">
                <a:solidFill>
                  <a:srgbClr val="FF0000"/>
                </a:solidFill>
              </a:rPr>
              <a:t>EEG</a:t>
            </a:r>
            <a:r>
              <a:rPr lang="en-GB" dirty="0"/>
              <a:t>, </a:t>
            </a:r>
            <a:r>
              <a:rPr lang="en-GB" sz="3600" i="1" dirty="0" err="1"/>
              <a:t>hur</a:t>
            </a:r>
            <a:r>
              <a:rPr lang="en-GB" sz="3600" i="1" dirty="0"/>
              <a:t> det </a:t>
            </a:r>
            <a:r>
              <a:rPr lang="en-GB" sz="3600" i="1" dirty="0" err="1"/>
              <a:t>började</a:t>
            </a:r>
            <a:endParaRPr lang="en-GB" sz="3600" i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167E64A-143A-1083-806D-6D6FE36A5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48" y="1313761"/>
            <a:ext cx="8576632" cy="4525963"/>
          </a:xfrm>
        </p:spPr>
        <p:txBody>
          <a:bodyPr>
            <a:normAutofit fontScale="85000" lnSpcReduction="10000"/>
          </a:bodyPr>
          <a:lstStyle/>
          <a:p>
            <a:pPr fontAlgn="base"/>
            <a:r>
              <a:rPr lang="en-US" dirty="0"/>
              <a:t>Berger var </a:t>
            </a:r>
            <a:r>
              <a:rPr lang="en-US" dirty="0" err="1"/>
              <a:t>egentligen</a:t>
            </a:r>
            <a:r>
              <a:rPr lang="en-US" dirty="0"/>
              <a:t> </a:t>
            </a:r>
            <a:r>
              <a:rPr lang="en-US" dirty="0" err="1"/>
              <a:t>ute</a:t>
            </a:r>
            <a:r>
              <a:rPr lang="en-US" dirty="0"/>
              <a:t> </a:t>
            </a:r>
            <a:r>
              <a:rPr lang="en-US" dirty="0" err="1"/>
              <a:t>efter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bevisa</a:t>
            </a:r>
            <a:r>
              <a:rPr lang="en-US" dirty="0"/>
              <a:t> </a:t>
            </a:r>
            <a:r>
              <a:rPr lang="en-US" dirty="0" err="1"/>
              <a:t>telepati</a:t>
            </a:r>
            <a:r>
              <a:rPr lang="en-US" dirty="0"/>
              <a:t>!</a:t>
            </a:r>
          </a:p>
          <a:p>
            <a:pPr fontAlgn="base"/>
            <a:endParaRPr lang="en-US" sz="900" dirty="0"/>
          </a:p>
          <a:p>
            <a:pPr fontAlgn="base"/>
            <a:r>
              <a:rPr lang="en-US" i="1" dirty="0"/>
              <a:t>1924 </a:t>
            </a:r>
            <a:r>
              <a:rPr lang="en-US" dirty="0" err="1"/>
              <a:t>modifierade</a:t>
            </a:r>
            <a:r>
              <a:rPr lang="en-US" dirty="0"/>
              <a:t> </a:t>
            </a:r>
            <a:r>
              <a:rPr lang="en-US" dirty="0" err="1"/>
              <a:t>han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galvanometer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användes</a:t>
            </a:r>
            <a:r>
              <a:rPr lang="en-US" dirty="0"/>
              <a:t> för EKG-</a:t>
            </a:r>
            <a:r>
              <a:rPr lang="en-US" dirty="0" err="1"/>
              <a:t>registreringar</a:t>
            </a:r>
            <a:r>
              <a:rPr lang="en-US" dirty="0"/>
              <a:t> och </a:t>
            </a:r>
            <a:r>
              <a:rPr lang="en-US" dirty="0" err="1"/>
              <a:t>kunde</a:t>
            </a:r>
            <a:r>
              <a:rPr lang="en-US" dirty="0"/>
              <a:t> visa </a:t>
            </a:r>
            <a:r>
              <a:rPr lang="en-US" dirty="0" err="1"/>
              <a:t>elektrisk</a:t>
            </a:r>
            <a:r>
              <a:rPr lang="en-US" dirty="0"/>
              <a:t> </a:t>
            </a:r>
            <a:r>
              <a:rPr lang="en-US" dirty="0" err="1"/>
              <a:t>aktivitet</a:t>
            </a:r>
            <a:r>
              <a:rPr lang="en-US" dirty="0"/>
              <a:t> </a:t>
            </a:r>
            <a:r>
              <a:rPr lang="en-US" dirty="0" err="1"/>
              <a:t>från</a:t>
            </a:r>
            <a:r>
              <a:rPr lang="en-US" dirty="0"/>
              <a:t> </a:t>
            </a:r>
            <a:r>
              <a:rPr lang="en-US" dirty="0" err="1"/>
              <a:t>mänsklig</a:t>
            </a:r>
            <a:r>
              <a:rPr lang="en-US" dirty="0"/>
              <a:t> </a:t>
            </a:r>
            <a:r>
              <a:rPr lang="en-US" dirty="0" err="1"/>
              <a:t>hjärna</a:t>
            </a:r>
            <a:endParaRPr lang="en-US" dirty="0"/>
          </a:p>
          <a:p>
            <a:pPr fontAlgn="base"/>
            <a:endParaRPr lang="en-US" sz="900" dirty="0"/>
          </a:p>
          <a:p>
            <a:pPr fontAlgn="base"/>
            <a:r>
              <a:rPr lang="en-US" i="1" dirty="0"/>
              <a:t>1928 </a:t>
            </a:r>
            <a:r>
              <a:rPr lang="en-US" dirty="0"/>
              <a:t>hade </a:t>
            </a:r>
            <a:r>
              <a:rPr lang="en-US" dirty="0" err="1"/>
              <a:t>han</a:t>
            </a:r>
            <a:r>
              <a:rPr lang="en-US" dirty="0"/>
              <a:t> </a:t>
            </a:r>
            <a:r>
              <a:rPr lang="en-US" dirty="0" err="1"/>
              <a:t>förfinat</a:t>
            </a:r>
            <a:r>
              <a:rPr lang="en-US" dirty="0"/>
              <a:t> </a:t>
            </a:r>
            <a:r>
              <a:rPr lang="en-US" dirty="0" err="1"/>
              <a:t>tekniken</a:t>
            </a:r>
            <a:r>
              <a:rPr lang="en-US" dirty="0"/>
              <a:t> och </a:t>
            </a:r>
            <a:r>
              <a:rPr lang="en-US" dirty="0" err="1"/>
              <a:t>visade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olika</a:t>
            </a:r>
            <a:r>
              <a:rPr lang="en-US" dirty="0"/>
              <a:t> </a:t>
            </a:r>
            <a:r>
              <a:rPr lang="en-US" dirty="0" err="1"/>
              <a:t>vågformer</a:t>
            </a:r>
            <a:r>
              <a:rPr lang="en-US" dirty="0"/>
              <a:t> var </a:t>
            </a:r>
            <a:r>
              <a:rPr lang="en-US" dirty="0" err="1"/>
              <a:t>kopplade</a:t>
            </a:r>
            <a:r>
              <a:rPr lang="en-US" dirty="0"/>
              <a:t> till </a:t>
            </a:r>
            <a:r>
              <a:rPr lang="en-US" dirty="0" err="1"/>
              <a:t>olika</a:t>
            </a:r>
            <a:r>
              <a:rPr lang="en-US" dirty="0"/>
              <a:t> </a:t>
            </a:r>
            <a:r>
              <a:rPr lang="en-US" dirty="0" err="1"/>
              <a:t>mentala</a:t>
            </a:r>
            <a:r>
              <a:rPr lang="en-US" dirty="0"/>
              <a:t> </a:t>
            </a:r>
            <a:r>
              <a:rPr lang="en-US" dirty="0" err="1"/>
              <a:t>uppgifter</a:t>
            </a:r>
            <a:r>
              <a:rPr lang="en-US" dirty="0"/>
              <a:t> och </a:t>
            </a:r>
            <a:r>
              <a:rPr lang="en-US" dirty="0" err="1"/>
              <a:t>fysiologiska</a:t>
            </a:r>
            <a:r>
              <a:rPr lang="en-US" dirty="0"/>
              <a:t> </a:t>
            </a:r>
            <a:r>
              <a:rPr lang="en-US" dirty="0" err="1"/>
              <a:t>tillstånd</a:t>
            </a:r>
            <a:r>
              <a:rPr lang="en-US" dirty="0"/>
              <a:t> (</a:t>
            </a:r>
            <a:r>
              <a:rPr lang="en-US" dirty="0" err="1"/>
              <a:t>vaken</a:t>
            </a:r>
            <a:r>
              <a:rPr lang="en-US" dirty="0"/>
              <a:t>/</a:t>
            </a:r>
            <a:r>
              <a:rPr lang="en-US" dirty="0" err="1"/>
              <a:t>sömn</a:t>
            </a:r>
            <a:r>
              <a:rPr lang="en-US" dirty="0"/>
              <a:t>)</a:t>
            </a:r>
          </a:p>
          <a:p>
            <a:pPr fontAlgn="base"/>
            <a:endParaRPr lang="en-US" sz="1000" dirty="0"/>
          </a:p>
          <a:p>
            <a:pPr fontAlgn="base"/>
            <a:r>
              <a:rPr lang="en-US" dirty="0"/>
              <a:t>1929 </a:t>
            </a:r>
            <a:r>
              <a:rPr lang="en-US" dirty="0" err="1"/>
              <a:t>publicerade</a:t>
            </a:r>
            <a:r>
              <a:rPr lang="en-US" dirty="0"/>
              <a:t> </a:t>
            </a:r>
            <a:r>
              <a:rPr lang="en-US" dirty="0" err="1"/>
              <a:t>han</a:t>
            </a:r>
            <a:r>
              <a:rPr lang="en-US" dirty="0"/>
              <a:t> </a:t>
            </a:r>
            <a:r>
              <a:rPr lang="sv-SE" dirty="0"/>
              <a:t>“</a:t>
            </a:r>
            <a:r>
              <a:rPr lang="sv-SE" dirty="0" err="1"/>
              <a:t>Über</a:t>
            </a:r>
            <a:r>
              <a:rPr lang="sv-SE" dirty="0"/>
              <a:t> </a:t>
            </a:r>
            <a:r>
              <a:rPr lang="sv-SE" dirty="0" err="1"/>
              <a:t>das</a:t>
            </a:r>
            <a:r>
              <a:rPr lang="sv-SE" dirty="0"/>
              <a:t> </a:t>
            </a:r>
            <a:r>
              <a:rPr lang="sv-SE" dirty="0" err="1"/>
              <a:t>Elektroenkephalogramm</a:t>
            </a:r>
            <a:r>
              <a:rPr lang="sv-SE" dirty="0"/>
              <a:t> des </a:t>
            </a:r>
            <a:r>
              <a:rPr lang="sv-SE" dirty="0" err="1"/>
              <a:t>Menschen</a:t>
            </a:r>
            <a:r>
              <a:rPr lang="sv-SE" dirty="0"/>
              <a:t>”.  Han var alltså den som formulerade termen </a:t>
            </a:r>
            <a:r>
              <a:rPr lang="sv-SE" dirty="0" err="1"/>
              <a:t>ElektroEncefaloGrafi</a:t>
            </a:r>
            <a:r>
              <a:rPr lang="sv-SE" dirty="0"/>
              <a:t> = EEG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7727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487F44-2B5F-563F-0C59-77F25EDB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das elektrenkephalogramm des menschen von berger - ZVAB">
            <a:extLst>
              <a:ext uri="{FF2B5EF4-FFF2-40B4-BE49-F238E27FC236}">
                <a16:creationId xmlns:a16="http://schemas.microsoft.com/office/drawing/2014/main" id="{D4A71D7A-25A7-93DF-6DAA-BDB92E3A65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57011"/>
            <a:ext cx="5343181" cy="712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029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i="1" dirty="0">
                <a:solidFill>
                  <a:schemeClr val="accent5">
                    <a:lumMod val="50000"/>
                  </a:schemeClr>
                </a:solidFill>
              </a:rPr>
              <a:t>EEG</a:t>
            </a:r>
            <a:r>
              <a:rPr lang="sv-SE" i="1" dirty="0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sv-SE" i="1" dirty="0">
                <a:solidFill>
                  <a:schemeClr val="accent5">
                    <a:lumMod val="50000"/>
                  </a:schemeClr>
                </a:solidFill>
              </a:rPr>
              <a:t>användning</a:t>
            </a:r>
            <a:endParaRPr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dirty="0"/>
              <a:t>1930-talet: </a:t>
            </a:r>
            <a:r>
              <a:rPr dirty="0" err="1"/>
              <a:t>snabb</a:t>
            </a:r>
            <a:r>
              <a:rPr dirty="0"/>
              <a:t> </a:t>
            </a:r>
            <a:r>
              <a:rPr dirty="0" err="1"/>
              <a:t>spridning</a:t>
            </a:r>
            <a:r>
              <a:rPr dirty="0"/>
              <a:t> till </a:t>
            </a:r>
            <a:r>
              <a:rPr dirty="0" err="1"/>
              <a:t>klinik</a:t>
            </a:r>
            <a:r>
              <a:rPr dirty="0"/>
              <a:t> och </a:t>
            </a:r>
            <a:r>
              <a:rPr dirty="0" err="1"/>
              <a:t>forskning</a:t>
            </a:r>
            <a:endParaRPr dirty="0"/>
          </a:p>
          <a:p>
            <a:r>
              <a:rPr lang="sv-SE" dirty="0"/>
              <a:t> Det blev tydligt att </a:t>
            </a:r>
            <a:r>
              <a:rPr lang="sv-SE" b="1" i="1" dirty="0"/>
              <a:t>epilepsi </a:t>
            </a:r>
            <a:r>
              <a:rPr lang="sv-SE" dirty="0"/>
              <a:t>gav karakteristiska EEG-förändringar (spikes, spike-wave-komplex).</a:t>
            </a:r>
          </a:p>
          <a:p>
            <a:r>
              <a:rPr lang="sv-SE" b="1" dirty="0"/>
              <a:t>1934–1935</a:t>
            </a:r>
            <a:r>
              <a:rPr lang="sv-SE" dirty="0"/>
              <a:t>: I USA visade </a:t>
            </a:r>
            <a:r>
              <a:rPr lang="sv-SE" b="1" dirty="0"/>
              <a:t>Frederic och Erna </a:t>
            </a:r>
            <a:r>
              <a:rPr lang="sv-SE" b="1" dirty="0" err="1"/>
              <a:t>Gibbs</a:t>
            </a:r>
            <a:r>
              <a:rPr lang="sv-SE" b="1" dirty="0"/>
              <a:t> tillsammans med William Lennox</a:t>
            </a:r>
            <a:r>
              <a:rPr lang="sv-SE" dirty="0"/>
              <a:t> tydligt sambandet mellan EEG-mönster och olika epilepsiformer. Där etablerades EEG som ett kliniskt diagnostiskt verktyg för epilepsi.</a:t>
            </a:r>
          </a:p>
          <a:p>
            <a:r>
              <a:rPr lang="sv-SE" dirty="0"/>
              <a:t> </a:t>
            </a:r>
          </a:p>
          <a:p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/>
              <a:t>Lord Edgar Douglas Adrian, 1st Baron Adrian</a:t>
            </a:r>
            <a:r>
              <a:rPr lang="en-US" sz="2700" dirty="0"/>
              <a:t> </a:t>
            </a:r>
            <a:r>
              <a:rPr lang="en-US" sz="2325" dirty="0"/>
              <a:t>(1889 – 1977)</a:t>
            </a:r>
            <a:endParaRPr lang="sv-SE" sz="2325" dirty="0"/>
          </a:p>
        </p:txBody>
      </p:sp>
      <p:pic>
        <p:nvPicPr>
          <p:cNvPr id="4" name="Bildobjekt 3" descr="http://upload.wikimedia.org/wikipedia/commons/thumb/5/51/Edgar_Douglas_Adrian_nobel.jpg/220px-Edgar_Douglas_Adrian_nobel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851" y="1443762"/>
            <a:ext cx="3248297" cy="39885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4F6A566E-EDB5-D9EC-D0FE-80C83A4FA98F}"/>
              </a:ext>
            </a:extLst>
          </p:cNvPr>
          <p:cNvSpPr txBox="1"/>
          <p:nvPr/>
        </p:nvSpPr>
        <p:spPr>
          <a:xfrm>
            <a:off x="1506583" y="5843451"/>
            <a:ext cx="5510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Först</a:t>
            </a:r>
            <a:r>
              <a:rPr lang="en-GB" sz="2400" dirty="0"/>
              <a:t> i England med </a:t>
            </a:r>
            <a:r>
              <a:rPr lang="en-GB" sz="2400" dirty="0" err="1"/>
              <a:t>experimentella</a:t>
            </a:r>
            <a:r>
              <a:rPr lang="en-GB" sz="2400" dirty="0"/>
              <a:t> </a:t>
            </a:r>
            <a:r>
              <a:rPr lang="en-GB" sz="2400" dirty="0" err="1"/>
              <a:t>EEGn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68287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1B9EF2-6BC6-2C41-D0FF-E1D8209C4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83076"/>
            <a:ext cx="8229600" cy="1143000"/>
          </a:xfrm>
        </p:spPr>
        <p:txBody>
          <a:bodyPr/>
          <a:lstStyle/>
          <a:p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Edgar Adrian och Cambridge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38D1568-DCD7-40D8-5C0D-1C72278B4023}"/>
              </a:ext>
            </a:extLst>
          </p:cNvPr>
          <p:cNvSpPr txBox="1"/>
          <p:nvPr/>
        </p:nvSpPr>
        <p:spPr>
          <a:xfrm>
            <a:off x="457201" y="1197620"/>
            <a:ext cx="8686800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v-SE" altLang="sv-S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Adrian var </a:t>
            </a:r>
            <a:r>
              <a:rPr kumimoji="0" lang="sv-SE" altLang="sv-S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professor i fysiologi i Cambridge </a:t>
            </a:r>
            <a:r>
              <a:rPr kumimoji="0" lang="sv-SE" altLang="sv-S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och en av neurofysiologins giganter (Nobelpris 1932).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sv-SE" altLang="sv-S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v-SE" altLang="sv-S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Hans huvudintresse var </a:t>
            </a:r>
            <a:r>
              <a:rPr kumimoji="0" lang="sv-SE" altLang="sv-S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enskilda nervcellers aktivitet, </a:t>
            </a:r>
            <a:r>
              <a:rPr kumimoji="0" lang="sv-SE" altLang="sv-S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receptorfysiologi och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v-SE" altLang="sv-S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aktionspotentialer – inte EEG i sig.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sv-SE" altLang="sv-S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v-SE" altLang="sv-S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 början av 1930-talet</a:t>
            </a:r>
            <a:r>
              <a:rPr kumimoji="0" lang="sv-SE" altLang="sv-S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v-SE" altLang="sv-SE" sz="2000" dirty="0">
                <a:latin typeface="Arial" panose="020B0604020202020204" pitchFamily="34" charset="0"/>
              </a:rPr>
              <a:t>gjorde </a:t>
            </a:r>
            <a:r>
              <a:rPr kumimoji="0" lang="sv-SE" altLang="sv-S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 </a:t>
            </a:r>
            <a:r>
              <a:rPr kumimoji="0" lang="sv-SE" altLang="sv-S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EEG-experiment</a:t>
            </a:r>
            <a:r>
              <a:rPr kumimoji="0" lang="sv-SE" altLang="sv-S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främst för att</a:t>
            </a:r>
            <a:r>
              <a:rPr lang="sv-SE" altLang="sv-SE" sz="2000" dirty="0">
                <a:latin typeface="Arial" panose="020B0604020202020204" pitchFamily="34" charset="0"/>
              </a:rPr>
              <a:t> </a:t>
            </a:r>
            <a:r>
              <a:rPr kumimoji="0" lang="sv-SE" altLang="sv-S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verifiera och förstå </a:t>
            </a:r>
            <a:r>
              <a:rPr kumimoji="0" lang="sv-SE" altLang="sv-S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Hans Bergers fynd </a:t>
            </a:r>
            <a:r>
              <a:rPr kumimoji="0" lang="sv-SE" altLang="sv-S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av rytmisk hjärnaktivitet</a:t>
            </a:r>
            <a:r>
              <a:rPr lang="sv-SE" altLang="sv-SE" sz="2000" dirty="0">
                <a:latin typeface="Arial" panose="020B0604020202020204" pitchFamily="34" charset="0"/>
              </a:rPr>
              <a:t>, samt </a:t>
            </a:r>
            <a:r>
              <a:rPr kumimoji="0" lang="sv-SE" altLang="sv-S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för att koppla EEG-rytmer till </a:t>
            </a:r>
            <a:r>
              <a:rPr kumimoji="0" lang="sv-SE" altLang="sv-S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vakenhet, sömn och sensorisk aktivitet.</a:t>
            </a:r>
            <a:r>
              <a:rPr lang="sv-SE" altLang="sv-SE" sz="2000" dirty="0">
                <a:latin typeface="Arial" panose="020B0604020202020204" pitchFamily="34" charset="0"/>
              </a:rPr>
              <a:t> P</a:t>
            </a:r>
            <a:r>
              <a:rPr kumimoji="0" lang="sv-SE" altLang="sv-S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ublicerades 1934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v-SE" altLang="sv-SE" sz="2000" dirty="0">
                <a:latin typeface="Arial" panose="020B0604020202020204" pitchFamily="34" charset="0"/>
              </a:rPr>
              <a:t>M</a:t>
            </a:r>
            <a:r>
              <a:rPr kumimoji="0" lang="sv-SE" altLang="sv-S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ycket viktigt för att ge EEG </a:t>
            </a:r>
            <a:r>
              <a:rPr kumimoji="0" lang="sv-SE" altLang="sv-S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internationell vetenskaplig legitimitet!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altLang="sv-SE" sz="2000" dirty="0">
                <a:latin typeface="Arial" panose="020B0604020202020204" pitchFamily="34" charset="0"/>
              </a:rPr>
              <a:t>Men </a:t>
            </a:r>
            <a:r>
              <a:rPr kumimoji="0" lang="sv-SE" altLang="sv-S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 gick ganska snabbt vidare tillbaka till </a:t>
            </a:r>
            <a:r>
              <a:rPr kumimoji="0" lang="sv-SE" altLang="sv-S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mikrofysiologi och perifera nerver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sv-SE" altLang="sv-S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v-SE" altLang="sv-S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EEG som klinisk och metodologisk disciplin utvecklades senare starkare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v-SE" altLang="sv-S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på andra håll (t.ex. Grey Walter, </a:t>
            </a:r>
            <a:r>
              <a:rPr kumimoji="0" lang="sv-SE" altLang="sv-S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Gibbs</a:t>
            </a:r>
            <a:r>
              <a:rPr kumimoji="0" lang="sv-SE" altLang="sv-S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sv-SE" altLang="sv-S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Jasper</a:t>
            </a:r>
            <a:r>
              <a:rPr kumimoji="0" lang="sv-SE" altLang="sv-S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m.fl.)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487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609599" y="1443841"/>
            <a:ext cx="776321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Åkte till Cambridge för att lära sig elektrofysiologi av Adrian under 1930-talet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Tillsammans med sin vän Carl Gustaf Bernhard introducerade han det för Sverige nya ämnet neurofysiologi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Herrarna lyckades också göra de första svenska EEG-registreringarna, efter modell från Adrian.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77200" cy="753705"/>
          </a:xfrm>
          <a:ln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r>
              <a:rPr lang="sv-SE" dirty="0"/>
              <a:t>Carl Rudolf Skoglund </a:t>
            </a:r>
            <a:r>
              <a:rPr lang="sv-SE" sz="3100" dirty="0"/>
              <a:t>1914-1990</a:t>
            </a:r>
          </a:p>
        </p:txBody>
      </p:sp>
    </p:spTree>
    <p:extLst>
      <p:ext uri="{BB962C8B-B14F-4D97-AF65-F5344CB8AC3E}">
        <p14:creationId xmlns:p14="http://schemas.microsoft.com/office/powerpoint/2010/main" val="3240127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933</Words>
  <Application>Microsoft Office PowerPoint</Application>
  <PresentationFormat>Bildspel på skärmen (4:3)</PresentationFormat>
  <Paragraphs>121</Paragraphs>
  <Slides>27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27</vt:i4>
      </vt:variant>
    </vt:vector>
  </HeadingPairs>
  <TitlesOfParts>
    <vt:vector size="31" baseType="lpstr">
      <vt:lpstr>Aptos</vt:lpstr>
      <vt:lpstr>Arial</vt:lpstr>
      <vt:lpstr>Calibri</vt:lpstr>
      <vt:lpstr>Office Theme</vt:lpstr>
      <vt:lpstr>EEG och Klinisk Neurofysiologi Hur det hela började…</vt:lpstr>
      <vt:lpstr>Hans Berger</vt:lpstr>
      <vt:lpstr>Försöksuppställning… Foliehatt?</vt:lpstr>
      <vt:lpstr>EEG, hur det började</vt:lpstr>
      <vt:lpstr>PowerPoint-presentation</vt:lpstr>
      <vt:lpstr>EEGs användning</vt:lpstr>
      <vt:lpstr>Lord Edgar Douglas Adrian, 1st Baron Adrian (1889 – 1977)</vt:lpstr>
      <vt:lpstr>Edgar Adrian och Cambridge</vt:lpstr>
      <vt:lpstr>Carl Rudolf Skoglund 1914-1990</vt:lpstr>
      <vt:lpstr>PowerPoint-presentation</vt:lpstr>
      <vt:lpstr>Carl Gustaf Bernhard 1910 - 2001</vt:lpstr>
      <vt:lpstr>PowerPoint-presentation</vt:lpstr>
      <vt:lpstr>PowerPoint-presentation</vt:lpstr>
      <vt:lpstr>PowerPoint-presentation</vt:lpstr>
      <vt:lpstr>Carl Rudolf i labbet på KI</vt:lpstr>
      <vt:lpstr>PowerPoint-presentation</vt:lpstr>
      <vt:lpstr>CR Skoglunds betydelse</vt:lpstr>
      <vt:lpstr>Evert Knutson 1964</vt:lpstr>
      <vt:lpstr>Bengt Yngve Nilsson 1969</vt:lpstr>
      <vt:lpstr>PowerPoint-presentation</vt:lpstr>
      <vt:lpstr>Eric Hellstrand 1982</vt:lpstr>
      <vt:lpstr>…även Carl Gustav Bernhard hade ett 20-tal doktorander, t ex den här unge mannen, disputerad 1983</vt:lpstr>
      <vt:lpstr> EEG i klinisk praxis från 30-talet och framåt: Epilepsidiagnostik,  medvetandestörningar och hjärnskador </vt:lpstr>
      <vt:lpstr>Svensk Förening för….</vt:lpstr>
      <vt:lpstr>Teknisk utveckling av EEG</vt:lpstr>
      <vt:lpstr>Delvis ändrade användningsområden</vt:lpstr>
      <vt:lpstr>Svensk tradition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Eva Svanborg</dc:creator>
  <cp:keywords/>
  <dc:description>generated using python-pptx</dc:description>
  <cp:lastModifiedBy>Eva Svanborg</cp:lastModifiedBy>
  <cp:revision>45</cp:revision>
  <dcterms:created xsi:type="dcterms:W3CDTF">2013-01-27T09:14:16Z</dcterms:created>
  <dcterms:modified xsi:type="dcterms:W3CDTF">2026-02-02T18:20:28Z</dcterms:modified>
  <cp:category/>
</cp:coreProperties>
</file>